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0" r:id="rId3"/>
    <p:sldId id="418" r:id="rId4"/>
    <p:sldId id="392" r:id="rId5"/>
    <p:sldId id="415" r:id="rId6"/>
    <p:sldId id="416" r:id="rId7"/>
    <p:sldId id="419" r:id="rId8"/>
    <p:sldId id="402" r:id="rId9"/>
    <p:sldId id="417" r:id="rId1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CC"/>
    <a:srgbClr val="CC9900"/>
    <a:srgbClr val="FF3300"/>
    <a:srgbClr val="003399"/>
    <a:srgbClr val="336699"/>
    <a:srgbClr val="008080"/>
    <a:srgbClr val="FFCC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>
      <p:cViewPr>
        <p:scale>
          <a:sx n="69" d="100"/>
          <a:sy n="69" d="100"/>
        </p:scale>
        <p:origin x="-141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A3F4C5-EC17-40EB-96F8-C9DD8153E64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6CDE63-BFCC-4096-B7E0-0E35BD8720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BCD78B-55A8-42BA-8480-AC94BB6F4C1F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pic>
        <p:nvPicPr>
          <p:cNvPr id="5" name="Picture 10" descr="AG00056_"/>
          <p:cNvPicPr>
            <a:picLocks noChangeAspect="1" noChangeArrowheads="1" noCrop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927225"/>
            <a:ext cx="74676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0" y="6491288"/>
            <a:ext cx="762000" cy="3667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i="1">
                <a:solidFill>
                  <a:srgbClr val="FF3300"/>
                </a:solidFill>
                <a:latin typeface="Arial" pitchFamily="34" charset="0"/>
              </a:rPr>
              <a:t>SIVA</a:t>
            </a:r>
            <a:endParaRPr lang="en-AU" sz="1800" b="1" i="1">
              <a:solidFill>
                <a:srgbClr val="FF3300"/>
              </a:solidFill>
              <a:latin typeface="Arial" pitchFamily="34" charset="0"/>
            </a:endParaRP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7938" y="0"/>
          <a:ext cx="9147175" cy="6858000"/>
        </p:xfrm>
        <a:graphic>
          <a:graphicData uri="http://schemas.openxmlformats.org/presentationml/2006/ole">
            <p:oleObj spid="_x0000_s46082" name="Paint Shop Pro Image" r:id="rId4" imgW="4682927" imgH="3512195" progId="">
              <p:embed/>
            </p:oleObj>
          </a:graphicData>
        </a:graphic>
      </p:graphicFrame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67200" y="21336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A964-E114-4D27-B9A7-C423B00AAF05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795A2-D55C-449E-B06D-848FAC3891C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D2B6-E768-4505-8CF3-F1063F30E4F0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F0116-C5AA-48B1-BA46-3871B55CC1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3300" y="152400"/>
            <a:ext cx="1562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0" y="152400"/>
            <a:ext cx="4533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AACB3-D715-49F3-AB81-D69B35BDF34C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7333-54A7-43A8-A197-3874F1215F6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6096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819400" y="1676400"/>
            <a:ext cx="60960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2193B-307C-4782-9561-737A5891718E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368A4-A15C-41B4-B459-196450589D3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6096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819400" y="1676400"/>
            <a:ext cx="60960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09A18-73A0-4B0C-B107-9A611FBFC8E4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8159D-3D42-451F-ABE7-54646B4DE0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D4749-01A1-445C-A795-E0E39C52924F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1C2E0-F013-4CE2-AC61-F7EC53F91F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22C2-5BBD-4FC8-AF18-2DD7A6DA62A0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282B-D2F0-4043-8745-6C8BE8CAB26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676400"/>
            <a:ext cx="2971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76400"/>
            <a:ext cx="29718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7269-5182-47B4-BC8F-F1EC6F588F2D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B901B-5DC4-49D6-A940-6E724EC9A65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4FC0-DDFA-494D-9978-1CA081923A2B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E9B2-8147-4BB2-BDCB-6D97948AC6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30A5-73B1-4F19-BEDB-C1B451481AF0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502BA-0D89-4912-96F8-0E91FF6C27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11C78-A982-4A76-9234-AB4B3338DBC5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1377-D16F-40BB-AACF-5E2F20F3998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52E2-222A-44A4-A677-2732B6E1AEAA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21989-AEA0-4396-8F69-7DEE5B6CC57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EC0ED-4034-404B-A671-A49CA7DCD1F0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CABB-2210-4E0D-8316-A239F242319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1143000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kumimoji="1"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152400"/>
            <a:ext cx="6096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676400"/>
            <a:ext cx="6096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54335D23-9A82-47A8-8BCE-9535DB82F841}" type="datetime1">
              <a:rPr lang="en-AU"/>
              <a:pPr>
                <a:defRPr/>
              </a:pPr>
              <a:t>14/02/2013</a:t>
            </a:fld>
            <a:endParaRPr lang="en-A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13F1E8D-362C-445F-99BD-AE2705F57B4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1371600" y="1066800"/>
            <a:ext cx="77724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soundfiles\bond.mi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EA72C-32E8-4920-A9C8-E852F276A9E3}" type="slidenum">
              <a:rPr lang="en-AU"/>
              <a:pPr>
                <a:defRPr/>
              </a:pPr>
              <a:t>1</a:t>
            </a:fld>
            <a:endParaRPr lang="en-AU" dirty="0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1000" y="609600"/>
            <a:ext cx="6248400" cy="23622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>
                <a:solidFill>
                  <a:srgbClr val="FFFF00"/>
                </a:solidFill>
              </a:rPr>
              <a:t>GEOTECHNICAL </a:t>
            </a:r>
            <a:r>
              <a:rPr lang="en-US" sz="3200" dirty="0" smtClean="0">
                <a:solidFill>
                  <a:srgbClr val="FFFF00"/>
                </a:solidFill>
              </a:rPr>
              <a:t>ENGINEERING - II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Course Overview 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endParaRPr lang="en-AU" sz="4800" dirty="0" smtClean="0"/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352800"/>
            <a:ext cx="2819400" cy="762000"/>
          </a:xfrm>
        </p:spPr>
        <p:txBody>
          <a:bodyPr/>
          <a:lstStyle/>
          <a:p>
            <a:pPr algn="ctr" eaLnBrk="1" hangingPunct="1"/>
            <a:r>
              <a:rPr lang="en-US" sz="2200" b="1" dirty="0" smtClean="0">
                <a:solidFill>
                  <a:srgbClr val="FFFF00"/>
                </a:solidFill>
              </a:rPr>
              <a:t>Dr. </a:t>
            </a:r>
            <a:r>
              <a:rPr lang="en-US" sz="2200" b="1" dirty="0" err="1" smtClean="0">
                <a:solidFill>
                  <a:srgbClr val="FFFF00"/>
                </a:solidFill>
              </a:rPr>
              <a:t>Nasrullah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</a:rPr>
              <a:t>Abeer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algn="ctr" eaLnBrk="1" hangingPunct="1"/>
            <a:endParaRPr lang="en-AU" sz="2000" dirty="0" smtClean="0"/>
          </a:p>
        </p:txBody>
      </p:sp>
      <p:grpSp>
        <p:nvGrpSpPr>
          <p:cNvPr id="4101" name="Group 54"/>
          <p:cNvGrpSpPr>
            <a:grpSpLocks/>
          </p:cNvGrpSpPr>
          <p:nvPr/>
        </p:nvGrpSpPr>
        <p:grpSpPr bwMode="auto">
          <a:xfrm>
            <a:off x="-228600" y="2743200"/>
            <a:ext cx="5181600" cy="3886200"/>
            <a:chOff x="1872" y="1584"/>
            <a:chExt cx="3264" cy="2448"/>
          </a:xfrm>
        </p:grpSpPr>
        <p:grpSp>
          <p:nvGrpSpPr>
            <p:cNvPr id="4103" name="Group 53"/>
            <p:cNvGrpSpPr>
              <a:grpSpLocks/>
            </p:cNvGrpSpPr>
            <p:nvPr/>
          </p:nvGrpSpPr>
          <p:grpSpPr bwMode="auto">
            <a:xfrm>
              <a:off x="1872" y="1584"/>
              <a:ext cx="3264" cy="2448"/>
              <a:chOff x="1872" y="1584"/>
              <a:chExt cx="3264" cy="2448"/>
            </a:xfrm>
          </p:grpSpPr>
          <p:grpSp>
            <p:nvGrpSpPr>
              <p:cNvPr id="4105" name="Group 49"/>
              <p:cNvGrpSpPr>
                <a:grpSpLocks/>
              </p:cNvGrpSpPr>
              <p:nvPr/>
            </p:nvGrpSpPr>
            <p:grpSpPr bwMode="auto">
              <a:xfrm>
                <a:off x="1872" y="2592"/>
                <a:ext cx="3264" cy="1440"/>
                <a:chOff x="1872" y="2304"/>
                <a:chExt cx="3264" cy="1269"/>
              </a:xfrm>
            </p:grpSpPr>
            <p:sp>
              <p:nvSpPr>
                <p:cNvPr id="4128" name="Freeform 15"/>
                <p:cNvSpPr>
                  <a:spLocks/>
                </p:cNvSpPr>
                <p:nvPr/>
              </p:nvSpPr>
              <p:spPr bwMode="auto">
                <a:xfrm>
                  <a:off x="1872" y="2304"/>
                  <a:ext cx="3248" cy="1269"/>
                </a:xfrm>
                <a:custGeom>
                  <a:avLst/>
                  <a:gdLst>
                    <a:gd name="T0" fmla="*/ 41 w 3248"/>
                    <a:gd name="T1" fmla="*/ 93 h 1269"/>
                    <a:gd name="T2" fmla="*/ 65 w 3248"/>
                    <a:gd name="T3" fmla="*/ 374 h 1269"/>
                    <a:gd name="T4" fmla="*/ 236 w 3248"/>
                    <a:gd name="T5" fmla="*/ 560 h 1269"/>
                    <a:gd name="T6" fmla="*/ 322 w 3248"/>
                    <a:gd name="T7" fmla="*/ 856 h 1269"/>
                    <a:gd name="T8" fmla="*/ 438 w 3248"/>
                    <a:gd name="T9" fmla="*/ 942 h 1269"/>
                    <a:gd name="T10" fmla="*/ 890 w 3248"/>
                    <a:gd name="T11" fmla="*/ 1027 h 1269"/>
                    <a:gd name="T12" fmla="*/ 1084 w 3248"/>
                    <a:gd name="T13" fmla="*/ 1035 h 1269"/>
                    <a:gd name="T14" fmla="*/ 1186 w 3248"/>
                    <a:gd name="T15" fmla="*/ 1129 h 1269"/>
                    <a:gd name="T16" fmla="*/ 1295 w 3248"/>
                    <a:gd name="T17" fmla="*/ 1191 h 1269"/>
                    <a:gd name="T18" fmla="*/ 1637 w 3248"/>
                    <a:gd name="T19" fmla="*/ 1269 h 1269"/>
                    <a:gd name="T20" fmla="*/ 2236 w 3248"/>
                    <a:gd name="T21" fmla="*/ 1261 h 1269"/>
                    <a:gd name="T22" fmla="*/ 2299 w 3248"/>
                    <a:gd name="T23" fmla="*/ 1245 h 1269"/>
                    <a:gd name="T24" fmla="*/ 2392 w 3248"/>
                    <a:gd name="T25" fmla="*/ 1152 h 1269"/>
                    <a:gd name="T26" fmla="*/ 2563 w 3248"/>
                    <a:gd name="T27" fmla="*/ 1012 h 1269"/>
                    <a:gd name="T28" fmla="*/ 2610 w 3248"/>
                    <a:gd name="T29" fmla="*/ 1004 h 1269"/>
                    <a:gd name="T30" fmla="*/ 2859 w 3248"/>
                    <a:gd name="T31" fmla="*/ 950 h 1269"/>
                    <a:gd name="T32" fmla="*/ 2984 w 3248"/>
                    <a:gd name="T33" fmla="*/ 880 h 1269"/>
                    <a:gd name="T34" fmla="*/ 3023 w 3248"/>
                    <a:gd name="T35" fmla="*/ 825 h 1269"/>
                    <a:gd name="T36" fmla="*/ 3038 w 3248"/>
                    <a:gd name="T37" fmla="*/ 771 h 1269"/>
                    <a:gd name="T38" fmla="*/ 3093 w 3248"/>
                    <a:gd name="T39" fmla="*/ 662 h 1269"/>
                    <a:gd name="T40" fmla="*/ 3108 w 3248"/>
                    <a:gd name="T41" fmla="*/ 599 h 1269"/>
                    <a:gd name="T42" fmla="*/ 3170 w 3248"/>
                    <a:gd name="T43" fmla="*/ 506 h 1269"/>
                    <a:gd name="T44" fmla="*/ 3209 w 3248"/>
                    <a:gd name="T45" fmla="*/ 420 h 1269"/>
                    <a:gd name="T46" fmla="*/ 3248 w 3248"/>
                    <a:gd name="T47" fmla="*/ 257 h 1269"/>
                    <a:gd name="T48" fmla="*/ 3241 w 3248"/>
                    <a:gd name="T49" fmla="*/ 109 h 126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3248"/>
                    <a:gd name="T76" fmla="*/ 0 h 1269"/>
                    <a:gd name="T77" fmla="*/ 3248 w 3248"/>
                    <a:gd name="T78" fmla="*/ 1269 h 126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3248" h="1269">
                      <a:moveTo>
                        <a:pt x="41" y="93"/>
                      </a:moveTo>
                      <a:cubicBezTo>
                        <a:pt x="102" y="216"/>
                        <a:pt x="0" y="0"/>
                        <a:pt x="65" y="374"/>
                      </a:cubicBezTo>
                      <a:cubicBezTo>
                        <a:pt x="77" y="442"/>
                        <a:pt x="204" y="501"/>
                        <a:pt x="236" y="560"/>
                      </a:cubicBezTo>
                      <a:cubicBezTo>
                        <a:pt x="286" y="652"/>
                        <a:pt x="296" y="756"/>
                        <a:pt x="322" y="856"/>
                      </a:cubicBezTo>
                      <a:cubicBezTo>
                        <a:pt x="336" y="910"/>
                        <a:pt x="394" y="930"/>
                        <a:pt x="438" y="942"/>
                      </a:cubicBezTo>
                      <a:cubicBezTo>
                        <a:pt x="589" y="984"/>
                        <a:pt x="732" y="1018"/>
                        <a:pt x="890" y="1027"/>
                      </a:cubicBezTo>
                      <a:cubicBezTo>
                        <a:pt x="955" y="1031"/>
                        <a:pt x="1019" y="1032"/>
                        <a:pt x="1084" y="1035"/>
                      </a:cubicBezTo>
                      <a:cubicBezTo>
                        <a:pt x="1140" y="1049"/>
                        <a:pt x="1155" y="1082"/>
                        <a:pt x="1186" y="1129"/>
                      </a:cubicBezTo>
                      <a:cubicBezTo>
                        <a:pt x="1190" y="1134"/>
                        <a:pt x="1279" y="1183"/>
                        <a:pt x="1295" y="1191"/>
                      </a:cubicBezTo>
                      <a:cubicBezTo>
                        <a:pt x="1402" y="1244"/>
                        <a:pt x="1521" y="1249"/>
                        <a:pt x="1637" y="1269"/>
                      </a:cubicBezTo>
                      <a:cubicBezTo>
                        <a:pt x="1837" y="1266"/>
                        <a:pt x="2036" y="1268"/>
                        <a:pt x="2236" y="1261"/>
                      </a:cubicBezTo>
                      <a:cubicBezTo>
                        <a:pt x="2258" y="1260"/>
                        <a:pt x="2299" y="1245"/>
                        <a:pt x="2299" y="1245"/>
                      </a:cubicBezTo>
                      <a:cubicBezTo>
                        <a:pt x="2338" y="1220"/>
                        <a:pt x="2361" y="1183"/>
                        <a:pt x="2392" y="1152"/>
                      </a:cubicBezTo>
                      <a:cubicBezTo>
                        <a:pt x="2443" y="1101"/>
                        <a:pt x="2505" y="1054"/>
                        <a:pt x="2563" y="1012"/>
                      </a:cubicBezTo>
                      <a:cubicBezTo>
                        <a:pt x="2576" y="1003"/>
                        <a:pt x="2594" y="1007"/>
                        <a:pt x="2610" y="1004"/>
                      </a:cubicBezTo>
                      <a:cubicBezTo>
                        <a:pt x="2691" y="974"/>
                        <a:pt x="2774" y="963"/>
                        <a:pt x="2859" y="950"/>
                      </a:cubicBezTo>
                      <a:cubicBezTo>
                        <a:pt x="2909" y="933"/>
                        <a:pt x="2942" y="911"/>
                        <a:pt x="2984" y="880"/>
                      </a:cubicBezTo>
                      <a:cubicBezTo>
                        <a:pt x="2996" y="861"/>
                        <a:pt x="3014" y="845"/>
                        <a:pt x="3023" y="825"/>
                      </a:cubicBezTo>
                      <a:cubicBezTo>
                        <a:pt x="3031" y="808"/>
                        <a:pt x="3032" y="789"/>
                        <a:pt x="3038" y="771"/>
                      </a:cubicBezTo>
                      <a:cubicBezTo>
                        <a:pt x="3051" y="735"/>
                        <a:pt x="3075" y="696"/>
                        <a:pt x="3093" y="662"/>
                      </a:cubicBezTo>
                      <a:cubicBezTo>
                        <a:pt x="3094" y="656"/>
                        <a:pt x="3105" y="605"/>
                        <a:pt x="3108" y="599"/>
                      </a:cubicBezTo>
                      <a:cubicBezTo>
                        <a:pt x="3123" y="570"/>
                        <a:pt x="3159" y="538"/>
                        <a:pt x="3170" y="506"/>
                      </a:cubicBezTo>
                      <a:cubicBezTo>
                        <a:pt x="3186" y="461"/>
                        <a:pt x="3174" y="490"/>
                        <a:pt x="3209" y="420"/>
                      </a:cubicBezTo>
                      <a:cubicBezTo>
                        <a:pt x="3234" y="370"/>
                        <a:pt x="3238" y="311"/>
                        <a:pt x="3248" y="257"/>
                      </a:cubicBezTo>
                      <a:cubicBezTo>
                        <a:pt x="3241" y="124"/>
                        <a:pt x="3241" y="174"/>
                        <a:pt x="3241" y="109"/>
                      </a:cubicBezTo>
                    </a:path>
                  </a:pathLst>
                </a:custGeom>
                <a:solidFill>
                  <a:srgbClr val="CC9900"/>
                </a:solidFill>
                <a:ln w="9525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29" name="Line 14"/>
                <p:cNvSpPr>
                  <a:spLocks noChangeShapeType="1"/>
                </p:cNvSpPr>
                <p:nvPr/>
              </p:nvSpPr>
              <p:spPr bwMode="auto">
                <a:xfrm>
                  <a:off x="1920" y="2400"/>
                  <a:ext cx="3216" cy="0"/>
                </a:xfrm>
                <a:prstGeom prst="line">
                  <a:avLst/>
                </a:prstGeom>
                <a:noFill/>
                <a:ln w="31750">
                  <a:solidFill>
                    <a:srgbClr val="99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6" name="Group 48"/>
              <p:cNvGrpSpPr>
                <a:grpSpLocks/>
              </p:cNvGrpSpPr>
              <p:nvPr/>
            </p:nvGrpSpPr>
            <p:grpSpPr bwMode="auto">
              <a:xfrm>
                <a:off x="3072" y="1584"/>
                <a:ext cx="960" cy="1104"/>
                <a:chOff x="3072" y="1296"/>
                <a:chExt cx="960" cy="1104"/>
              </a:xfrm>
            </p:grpSpPr>
            <p:sp>
              <p:nvSpPr>
                <p:cNvPr id="4107" name="Rectangle 16"/>
                <p:cNvSpPr>
                  <a:spLocks noChangeArrowheads="1"/>
                </p:cNvSpPr>
                <p:nvPr/>
              </p:nvSpPr>
              <p:spPr bwMode="auto">
                <a:xfrm>
                  <a:off x="3216" y="1488"/>
                  <a:ext cx="672" cy="912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08" name="AutoShape 29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960" cy="192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F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109" name="Group 47"/>
                <p:cNvGrpSpPr>
                  <a:grpSpLocks/>
                </p:cNvGrpSpPr>
                <p:nvPr/>
              </p:nvGrpSpPr>
              <p:grpSpPr bwMode="auto">
                <a:xfrm>
                  <a:off x="3264" y="1584"/>
                  <a:ext cx="576" cy="816"/>
                  <a:chOff x="3264" y="1584"/>
                  <a:chExt cx="576" cy="816"/>
                </a:xfrm>
              </p:grpSpPr>
              <p:sp>
                <p:nvSpPr>
                  <p:cNvPr id="41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58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1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158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1728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187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016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160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58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8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30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9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728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87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1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16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2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160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3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30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4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1872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5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016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6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160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27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744" y="2304"/>
                    <a:ext cx="96" cy="96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104" name="Text Box 50"/>
            <p:cNvSpPr txBox="1">
              <a:spLocks noChangeArrowheads="1"/>
            </p:cNvSpPr>
            <p:nvPr/>
          </p:nvSpPr>
          <p:spPr bwMode="auto">
            <a:xfrm>
              <a:off x="3360" y="2832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 Narrow" pitchFamily="34" charset="0"/>
                </a:rPr>
                <a:t>ground</a:t>
              </a:r>
              <a:endParaRPr lang="en-AU">
                <a:latin typeface="Arial Narrow" pitchFamily="34" charset="0"/>
              </a:endParaRPr>
            </a:p>
          </p:txBody>
        </p:sp>
      </p:grpSp>
      <p:pic>
        <p:nvPicPr>
          <p:cNvPr id="4152" name="bond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99525" y="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5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F853E8-6285-4F17-B6E8-43CFAB933519}" type="slidenum">
              <a:rPr lang="en-AU"/>
              <a:pPr>
                <a:defRPr/>
              </a:pPr>
              <a:t>2</a:t>
            </a:fld>
            <a:endParaRPr lang="en-AU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59055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solidFill>
                  <a:schemeClr val="tx1"/>
                </a:solidFill>
              </a:rPr>
              <a:t> 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FF00"/>
                </a:solidFill>
                <a:cs typeface="Arial" pitchFamily="34" charset="0"/>
              </a:rPr>
              <a:t>Objective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143000"/>
            <a:ext cx="8278812" cy="5327650"/>
          </a:xfrm>
        </p:spPr>
        <p:txBody>
          <a:bodyPr/>
          <a:lstStyle/>
          <a:p>
            <a:pPr eaLnBrk="1" hangingPunct="1">
              <a:defRPr/>
            </a:pP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buNone/>
              <a:defRPr/>
            </a:pPr>
            <a:r>
              <a:rPr lang="en-US" sz="3200" dirty="0" smtClean="0"/>
              <a:t>   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apply principles of soil mechanics to engineering problems pertaining to retaining structures, foundations and embankments.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7630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</a:rPr>
              <a:t>    Course Overview </a:t>
            </a:r>
            <a:r>
              <a:rPr lang="en-US" sz="3200" dirty="0" smtClean="0">
                <a:solidFill>
                  <a:srgbClr val="FFFF00"/>
                </a:solidFill>
              </a:rPr>
              <a:t> (continued)</a:t>
            </a:r>
            <a:r>
              <a:rPr lang="en-US" sz="3200" dirty="0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Earth Pressures: </a:t>
            </a:r>
            <a:r>
              <a:rPr lang="en-US" dirty="0" smtClean="0"/>
              <a:t>Definition, pressure at rest, active and passive earth pressures. Coulomb's and </a:t>
            </a:r>
            <a:r>
              <a:rPr lang="en-US" dirty="0" err="1" smtClean="0"/>
              <a:t>Rankine's</a:t>
            </a:r>
            <a:r>
              <a:rPr lang="en-US" dirty="0" smtClean="0"/>
              <a:t> theories. Bell’s equation for cohesive soils. Earth pressure diagrams for different loading configurations.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i="1" dirty="0" smtClean="0">
                <a:solidFill>
                  <a:srgbClr val="FFFF00"/>
                </a:solidFill>
              </a:rPr>
              <a:t>Bearing Capacity of Soils:</a:t>
            </a:r>
            <a:r>
              <a:rPr lang="en-US" b="1" i="1" dirty="0" smtClean="0"/>
              <a:t> </a:t>
            </a:r>
            <a:r>
              <a:rPr lang="en-US" dirty="0" smtClean="0"/>
              <a:t>Definition of: gross, net, ultimate, safe and allowable bearing capacity. Methods of obtaining bearing capacity: presumptive values from codes, from plate load test. Bearing capacity theories. Bearing capacity from SPT and CPT data.</a:t>
            </a:r>
          </a:p>
          <a:p>
            <a:endParaRPr lang="en-US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b="1" i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Earth and Rock Fill Dams</a:t>
            </a:r>
          </a:p>
          <a:p>
            <a:pPr algn="just">
              <a:buNone/>
            </a:pPr>
            <a:r>
              <a:rPr lang="en-US" b="1" i="1" dirty="0" smtClean="0"/>
              <a:t>   </a:t>
            </a:r>
            <a:r>
              <a:rPr lang="en-US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of an earth dam, types of earth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rockfill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dams, Components of an earth dam and their functions. General design considerations and typical cross-sections.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759F6D-E8FB-476C-93D2-B1F95498A587}" type="slidenum">
              <a:rPr lang="en-AU"/>
              <a:pPr>
                <a:defRPr/>
              </a:pPr>
              <a:t>3</a:t>
            </a:fld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7630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</a:rPr>
              <a:t>    Course Overview </a:t>
            </a:r>
            <a:r>
              <a:rPr lang="en-US" sz="3200" dirty="0" smtClean="0">
                <a:solidFill>
                  <a:srgbClr val="FFFF00"/>
                </a:solidFill>
              </a:rPr>
              <a:t> (continued)</a:t>
            </a:r>
            <a:r>
              <a:rPr lang="en-US" sz="3200" dirty="0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Settlement Analysis</a:t>
            </a:r>
          </a:p>
          <a:p>
            <a:pPr algn="just" eaLnBrk="1" hangingPunct="1">
              <a:buNone/>
            </a:pPr>
            <a:r>
              <a:rPr lang="en-US" b="1" i="1" dirty="0" smtClean="0"/>
              <a:t>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Definition, total settlement, differential settlement, angular distortion, immediate settlement. Primary and secondary consolidation settlements. Normally and pre-consolidated soils. Mechanics of consolidation, theory of one dimensional consolidation, assumptions and validity,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Oedometer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test: determination of compression index and coefficient of consolidation, magnitude and time rate of consolidation settlement. Causes of settlement and methods of controlling settlement. Allowable total and differential settlement.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759F6D-E8FB-476C-93D2-B1F95498A587}" type="slidenum">
              <a:rPr lang="en-AU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7630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</a:rPr>
              <a:t>    Course Overview </a:t>
            </a:r>
            <a:r>
              <a:rPr lang="en-US" sz="3200" dirty="0" smtClean="0">
                <a:solidFill>
                  <a:srgbClr val="FFFF00"/>
                </a:solidFill>
              </a:rPr>
              <a:t> (continued)</a:t>
            </a:r>
            <a:r>
              <a:rPr lang="en-US" sz="3200" dirty="0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Slope Stability</a:t>
            </a:r>
          </a:p>
          <a:p>
            <a:pPr algn="just">
              <a:buNone/>
            </a:pPr>
            <a:r>
              <a:rPr lang="en-US" b="1" i="1" dirty="0" smtClean="0"/>
              <a:t>   </a:t>
            </a:r>
            <a:r>
              <a:rPr lang="en-US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 of slopes, Factors affecting stability and remedies. Types of failure. Methods of analysis: Taylor's stability number method, Swedish circle method.</a:t>
            </a:r>
          </a:p>
          <a:p>
            <a:pPr algn="just"/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Earth and Rock Fill Dams</a:t>
            </a:r>
          </a:p>
          <a:p>
            <a:pPr algn="just">
              <a:buNone/>
            </a:pPr>
            <a:r>
              <a:rPr lang="en-US" b="1" i="1" dirty="0" smtClean="0"/>
              <a:t>   </a:t>
            </a:r>
            <a:r>
              <a:rPr lang="en-US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of an earth dam, types of earth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rockfill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dams, Components of an earth dam and their functions. General design considerations and typical cross-sections.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759F6D-E8FB-476C-93D2-B1F95498A587}" type="slidenum">
              <a:rPr lang="en-AU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7630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</a:rPr>
              <a:t>    Course Overview </a:t>
            </a:r>
            <a:r>
              <a:rPr lang="en-US" sz="3200" dirty="0" smtClean="0">
                <a:solidFill>
                  <a:srgbClr val="FFFF00"/>
                </a:solidFill>
              </a:rPr>
              <a:t> (continued)</a:t>
            </a:r>
            <a:r>
              <a:rPr lang="en-US" sz="3200" dirty="0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Introduction to deep foundations: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 of piles, load carrying capacity of piles, group action, negative skin friction, pile load test.</a:t>
            </a:r>
          </a:p>
          <a:p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Soil Improvement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  </a:t>
            </a:r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principles, objectives and methods.</a:t>
            </a:r>
          </a:p>
          <a:p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Soil Dynamics</a:t>
            </a:r>
          </a:p>
          <a:p>
            <a:pPr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   </a:t>
            </a:r>
            <a:r>
              <a:rPr lang="en-US" dirty="0" smtClean="0"/>
              <a:t>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ources of dynamic loading, spring-mass-dashpot system, application to machine foundations, liquefaction.</a:t>
            </a:r>
          </a:p>
          <a:p>
            <a:r>
              <a:rPr lang="en-US" b="1" i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Introduction to Geotechnical Computer Software</a:t>
            </a:r>
            <a:endParaRPr lang="en-US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None/>
            </a:pPr>
            <a:endParaRPr lang="en-US" b="1" i="1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buNone/>
            </a:pPr>
            <a:r>
              <a:rPr lang="en-US" b="1" i="1" dirty="0" smtClean="0"/>
              <a:t>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759F6D-E8FB-476C-93D2-B1F95498A587}" type="slidenum">
              <a:rPr lang="en-AU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16389B-4C14-42FD-8592-C6F8918122CE}" type="slidenum">
              <a:rPr lang="en-AU"/>
              <a:pPr>
                <a:defRPr/>
              </a:pPr>
              <a:t>7</a:t>
            </a:fld>
            <a:endParaRPr lang="en-A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6096000" cy="593725"/>
          </a:xfrm>
        </p:spPr>
        <p:txBody>
          <a:bodyPr/>
          <a:lstStyle/>
          <a:p>
            <a:pPr eaLnBrk="1" hangingPunct="1"/>
            <a:r>
              <a:rPr lang="en-US" sz="4400" b="0" dirty="0" smtClean="0">
                <a:solidFill>
                  <a:srgbClr val="FFFF00"/>
                </a:solidFill>
              </a:rPr>
              <a:t>Distribution of Marks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Theory  			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Assignments/Quiz	 (7.5 +7.5)	:</a:t>
            </a:r>
            <a:r>
              <a:rPr lang="en-US" b="1" dirty="0" smtClean="0"/>
              <a:t>15.0</a:t>
            </a:r>
          </a:p>
          <a:p>
            <a:pPr lvl="1" eaLnBrk="1" hangingPunct="1"/>
            <a:r>
              <a:rPr lang="en-US" b="1" dirty="0" smtClean="0"/>
              <a:t>Project				:  7.5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Mid Semester </a:t>
            </a:r>
            <a:r>
              <a:rPr lang="en-US" b="1" dirty="0" smtClean="0"/>
              <a:t>Exam		:</a:t>
            </a:r>
            <a:r>
              <a:rPr lang="en-US" b="1" dirty="0" smtClean="0"/>
              <a:t>15.0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End Semester</a:t>
            </a:r>
            <a:r>
              <a:rPr lang="en-US" b="1" dirty="0" smtClean="0"/>
              <a:t> 			:</a:t>
            </a:r>
            <a:r>
              <a:rPr lang="en-US" b="1" u="sng" dirty="0" smtClean="0"/>
              <a:t>37.5</a:t>
            </a:r>
            <a:endParaRPr lang="en-US" b="1" u="sng" dirty="0" smtClean="0"/>
          </a:p>
          <a:p>
            <a:pPr lvl="1" eaLnBrk="1" hangingPunct="1">
              <a:buNone/>
            </a:pPr>
            <a:r>
              <a:rPr lang="en-US" b="1" dirty="0" smtClean="0"/>
              <a:t>				Total			 </a:t>
            </a:r>
            <a:r>
              <a:rPr lang="en-US" b="1" dirty="0" smtClean="0">
                <a:solidFill>
                  <a:srgbClr val="FFFF00"/>
                </a:solidFill>
              </a:rPr>
              <a:t>75.0</a:t>
            </a:r>
            <a:endParaRPr lang="en-US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Labs/Viva </a:t>
            </a:r>
            <a:r>
              <a:rPr lang="en-US" b="1" dirty="0" smtClean="0">
                <a:solidFill>
                  <a:srgbClr val="FFFF00"/>
                </a:solidFill>
              </a:rPr>
              <a:t>Voce </a:t>
            </a:r>
            <a:r>
              <a:rPr lang="en-US" b="1" dirty="0" smtClean="0">
                <a:solidFill>
                  <a:srgbClr val="FFFF00"/>
                </a:solidFill>
              </a:rPr>
              <a:t>Exam (15+10)	  </a:t>
            </a:r>
            <a:r>
              <a:rPr lang="en-US" b="1" dirty="0" smtClean="0">
                <a:solidFill>
                  <a:srgbClr val="FFFF00"/>
                </a:solidFill>
              </a:rPr>
              <a:t>25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>
              <a:buNone/>
            </a:pPr>
            <a:r>
              <a:rPr lang="en-US" b="1" dirty="0" smtClean="0"/>
              <a:t>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FF00"/>
                </a:solidFill>
              </a:rPr>
              <a:t>Total					100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20000" cy="9144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FFFF00"/>
                </a:solidFill>
              </a:rPr>
              <a:t> Lab Tests</a:t>
            </a:r>
            <a:endParaRPr 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1.  Direct Shear Test</a:t>
            </a:r>
          </a:p>
          <a:p>
            <a:pPr eaLnBrk="1" hangingPunct="1">
              <a:buNone/>
            </a:pPr>
            <a:r>
              <a:rPr lang="en-US" dirty="0" smtClean="0"/>
              <a:t>2.  Standard Penetration Test (SPT)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3.  Plate Load Test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4.  Consolidation Test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5.   </a:t>
            </a:r>
            <a:r>
              <a:rPr lang="en-US" smtClean="0"/>
              <a:t>Unconfined Compression </a:t>
            </a:r>
            <a:r>
              <a:rPr lang="en-US" dirty="0" smtClean="0"/>
              <a:t>T</a:t>
            </a:r>
            <a:r>
              <a:rPr lang="en-US" smtClean="0"/>
              <a:t>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4BE2D7-C294-45A5-B35B-64112E92E265}" type="slidenum">
              <a:rPr lang="en-AU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6200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Recommended Books</a:t>
            </a:r>
            <a:r>
              <a:rPr lang="en-US" dirty="0" smtClean="0"/>
              <a:t>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1. Foundation Analysis and Design by Joseph E. Bowles (5th edition), McGraw-Hill</a:t>
            </a:r>
          </a:p>
          <a:p>
            <a:pPr eaLnBrk="1" hangingPunct="1">
              <a:buNone/>
            </a:pPr>
            <a:r>
              <a:rPr lang="en-US" dirty="0" smtClean="0"/>
              <a:t>2. Principles of Foundation Engineering by </a:t>
            </a:r>
            <a:r>
              <a:rPr lang="en-US" dirty="0" err="1" smtClean="0"/>
              <a:t>Braja</a:t>
            </a:r>
            <a:r>
              <a:rPr lang="en-US" dirty="0" smtClean="0"/>
              <a:t> M. Das, 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3. Soil Mechanics in Engineering Practice by K. </a:t>
            </a:r>
            <a:r>
              <a:rPr lang="en-US" dirty="0" err="1" smtClean="0"/>
              <a:t>Terzaghi</a:t>
            </a:r>
            <a:r>
              <a:rPr lang="en-US" dirty="0" smtClean="0"/>
              <a:t> and R. B. Peck John Wiley and Sons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4. Embankment Dams by H.D. Sharma, Oxford and IBH Publishing Co, </a:t>
            </a:r>
            <a:r>
              <a:rPr lang="en-US" dirty="0" err="1" smtClean="0"/>
              <a:t>Pvt</a:t>
            </a:r>
            <a:r>
              <a:rPr lang="en-US" dirty="0" smtClean="0"/>
              <a:t> Ltd.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4BE2D7-C294-45A5-B35B-64112E92E265}" type="slidenum">
              <a:rPr lang="en-AU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1828</TotalTime>
  <Words>484</Words>
  <Application>Microsoft PowerPoint 7.0</Application>
  <PresentationFormat>On-screen Show (4:3)</PresentationFormat>
  <Paragraphs>63</Paragraphs>
  <Slides>9</Slides>
  <Notes>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Generic</vt:lpstr>
      <vt:lpstr>Paint Shop Pro Image</vt:lpstr>
      <vt:lpstr>   GEOTECHNICAL ENGINEERING - II  Course Overview    </vt:lpstr>
      <vt:lpstr>   Objective    </vt:lpstr>
      <vt:lpstr>    Course Overview  (continued) </vt:lpstr>
      <vt:lpstr>    Course Overview  (continued) </vt:lpstr>
      <vt:lpstr>    Course Overview  (continued) </vt:lpstr>
      <vt:lpstr>    Course Overview  (continued) </vt:lpstr>
      <vt:lpstr>Distribution of Marks</vt:lpstr>
      <vt:lpstr> Lab Tests</vt:lpstr>
      <vt:lpstr>Recommended Books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Nasrullah Abeer</dc:creator>
  <cp:lastModifiedBy>hp probook 4510s</cp:lastModifiedBy>
  <cp:revision>107</cp:revision>
  <cp:lastPrinted>1601-01-01T00:00:00Z</cp:lastPrinted>
  <dcterms:created xsi:type="dcterms:W3CDTF">1601-01-01T00:00:00Z</dcterms:created>
  <dcterms:modified xsi:type="dcterms:W3CDTF">2013-02-15T08:06:22Z</dcterms:modified>
</cp:coreProperties>
</file>